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5" r:id="rId2"/>
    <p:sldId id="256" r:id="rId3"/>
    <p:sldId id="354" r:id="rId4"/>
    <p:sldId id="310" r:id="rId5"/>
    <p:sldId id="287" r:id="rId6"/>
    <p:sldId id="320" r:id="rId7"/>
    <p:sldId id="311" r:id="rId8"/>
    <p:sldId id="315" r:id="rId9"/>
    <p:sldId id="295" r:id="rId10"/>
    <p:sldId id="296" r:id="rId11"/>
    <p:sldId id="297" r:id="rId12"/>
    <p:sldId id="298" r:id="rId13"/>
    <p:sldId id="312" r:id="rId14"/>
    <p:sldId id="329" r:id="rId15"/>
    <p:sldId id="321" r:id="rId16"/>
    <p:sldId id="328" r:id="rId17"/>
    <p:sldId id="330" r:id="rId18"/>
    <p:sldId id="335" r:id="rId19"/>
    <p:sldId id="352" r:id="rId20"/>
    <p:sldId id="349" r:id="rId21"/>
    <p:sldId id="350" r:id="rId22"/>
    <p:sldId id="353" r:id="rId23"/>
    <p:sldId id="331" r:id="rId24"/>
    <p:sldId id="332" r:id="rId25"/>
    <p:sldId id="333" r:id="rId26"/>
    <p:sldId id="334" r:id="rId27"/>
    <p:sldId id="339" r:id="rId28"/>
    <p:sldId id="340" r:id="rId29"/>
    <p:sldId id="341" r:id="rId30"/>
    <p:sldId id="342" r:id="rId31"/>
    <p:sldId id="343" r:id="rId32"/>
    <p:sldId id="344" r:id="rId33"/>
    <p:sldId id="345" r:id="rId3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886"/>
  </p:normalViewPr>
  <p:slideViewPr>
    <p:cSldViewPr snapToGrid="0">
      <p:cViewPr varScale="1">
        <p:scale>
          <a:sx n="86" d="100"/>
          <a:sy n="86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199A-C4A8-144F-B108-58433E1B2697}" type="datetimeFigureOut">
              <a:rPr kumimoji="1" lang="zh-CN" altLang="en-US" smtClean="0"/>
              <a:t>2021/8/23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6180E-7479-5542-AE26-8B628914A3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统一身份认证登录时账号密码错误怎么办？</a:t>
            </a:r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：各位老师、同学，在登录虚拟教室、学习通时，均需通过学校统一认证，账号为学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工号，初始密码一般为身份证号后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位。如已在门户中绑定过手机，遗忘密码时可通过短信找回。如仍无法正常登陆，请于工作时间联系曹老师（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13871340212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）、徐老师（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18202789399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）、蒋老师（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15972924272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180E-7479-5542-AE26-8B628914A34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</a:t>
            </a:r>
            <a:r>
              <a:rPr lang="zh-CN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为什么要激活课程，我可以自己建课建班联系学生加入班级吗？</a:t>
            </a:r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：激活课程。步骤是将教务系统的学生数据直接同步到您的课程中，以保证和教务系统数据保持一致，所以不建议老师自己建课建班添加学生。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180E-7479-5542-AE26-8B628914A34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180E-7479-5542-AE26-8B628914A34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syu.fanya.chaoxin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pps.chaoxing.com/d/app/17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408" y="2239861"/>
            <a:ext cx="10515600" cy="150509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武昌首义学院超星平台操作手册</a:t>
            </a:r>
          </a:p>
        </p:txBody>
      </p:sp>
      <p:sp>
        <p:nvSpPr>
          <p:cNvPr id="3" name="矩形 2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182" y="682591"/>
            <a:ext cx="5254090" cy="11556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①利用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录屏或其他录屏工具制作教学视频；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②上传准备好的视频、文档完善网络课程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182" y="1813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电脑端编辑课程章节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2029348"/>
            <a:ext cx="11640822" cy="4562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731" y="682591"/>
            <a:ext cx="5254090" cy="11556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①利用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录屏或其他录屏工具制作教学视频；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②上传准备好的视频、文档完善网络课程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731" y="1813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电脑端编辑课程章节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47" y="1838280"/>
            <a:ext cx="11033038" cy="47041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7472" y="734331"/>
            <a:ext cx="484452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直接上传至章节中的文档建议转成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pdf</a:t>
            </a: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格式后上传，避免转码后排版混乱。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691" y="656933"/>
            <a:ext cx="7646784" cy="994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①智能导入功能帮助老师快速创建题库；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②上传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版测验题（含答案），系统自动识别，导入题库；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18134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电脑端智能导入题库</a:t>
            </a:r>
          </a:p>
        </p:txBody>
      </p:sp>
      <p:sp>
        <p:nvSpPr>
          <p:cNvPr id="10" name="矩形 9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91" y="1651379"/>
            <a:ext cx="11240951" cy="50467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7509397" y="656933"/>
            <a:ext cx="468260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客观题系统自动批阅，主观题需要老师批阅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690" y="702321"/>
            <a:ext cx="9242251" cy="994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① 课程自带共享资料区，上传到资料区的资料学生都可以看到（可设置是否允许下载）；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② 资料格式不限：文档、视频、图片、音频、链接等等；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014" y="16369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电脑端上传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其他共享资料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1696767"/>
            <a:ext cx="10696416" cy="49961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4071" y="29393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手机端自行编辑章节资料</a:t>
            </a:r>
          </a:p>
        </p:txBody>
      </p:sp>
      <p:pic>
        <p:nvPicPr>
          <p:cNvPr id="14" name="Picture 2" descr="https://p.ananas.chaoxing.com/star3/origin/d25ac388ec0127619742f1fd3236a6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7" y="1932429"/>
            <a:ext cx="2346855" cy="48931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64071" y="772251"/>
            <a:ext cx="9091124" cy="1149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Step1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：在我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—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课程中找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已激活的课程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，进入需要编辑的章节；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step2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：单击编辑，左下角加号支持多种形式的资料上传；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保存在手机上的资料，选择用其他方式打开里面找到学习通，可以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保存到云盘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b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3588004" y="1921638"/>
            <a:ext cx="2337060" cy="4893193"/>
            <a:chOff x="2460281" y="1921639"/>
            <a:chExt cx="2337060" cy="489319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6"/>
            <a:stretch>
              <a:fillRect/>
            </a:stretch>
          </p:blipFill>
          <p:spPr>
            <a:xfrm>
              <a:off x="2460281" y="1921639"/>
              <a:ext cx="2337060" cy="489319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</p:pic>
        <p:sp>
          <p:nvSpPr>
            <p:cNvPr id="18" name="矩形 17"/>
            <p:cNvSpPr/>
            <p:nvPr/>
          </p:nvSpPr>
          <p:spPr>
            <a:xfrm>
              <a:off x="3089564" y="2604655"/>
              <a:ext cx="484909" cy="4294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57148" y="634541"/>
            <a:ext cx="36348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107950"/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温馨提示：超星云盘中的内容此处也可调用！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>
            <a:fillRect/>
          </a:stretch>
        </p:blipFill>
        <p:spPr>
          <a:xfrm>
            <a:off x="6222809" y="1921638"/>
            <a:ext cx="2353957" cy="49147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/>
          <a:stretch>
            <a:fillRect/>
          </a:stretch>
        </p:blipFill>
        <p:spPr>
          <a:xfrm>
            <a:off x="8874511" y="1921639"/>
            <a:ext cx="2343534" cy="49147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6257985" y="3158836"/>
            <a:ext cx="2299162" cy="2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896697" y="5292435"/>
            <a:ext cx="2299162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第二步：发通知（布置学习任务）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2098" y="537845"/>
            <a:ext cx="7646784" cy="681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教学计划、学习任务以通知的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形式发给学生；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8580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通知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5" y="1272585"/>
            <a:ext cx="10567576" cy="55116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899" y="497717"/>
            <a:ext cx="7646784" cy="994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数据和电脑端同步；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手机端发布通知可多种渠道设置未读提醒；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682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手机端发通知</a:t>
            </a:r>
          </a:p>
        </p:txBody>
      </p:sp>
      <p:pic>
        <p:nvPicPr>
          <p:cNvPr id="7" name="Picture 2" descr="https://p.ananas.chaoxing.com/star3/origin/d25ac388ec0127619742f1fd3236a6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" y="1492162"/>
            <a:ext cx="2490701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01" y="1492162"/>
            <a:ext cx="2480676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862" y="1492162"/>
            <a:ext cx="2463947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>
            <a:fillRect/>
          </a:stretch>
        </p:blipFill>
        <p:spPr>
          <a:xfrm>
            <a:off x="3358940" y="1484207"/>
            <a:ext cx="2480676" cy="52010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242526" y="2236198"/>
            <a:ext cx="484909" cy="429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第三步：课堂教学与异地同步教学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13" y="706908"/>
            <a:ext cx="10928569" cy="11386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课堂上，老师可以对教案里的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进行投屏，并用手机控制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的翻页。也可以发起签到、投票、选人、抢答、主题讨论、随堂练习、问卷等课堂活动，及时收集学生的学习反馈。还可以将视频、图片、文档等资源通过手机投在大屏上，或发送给学生进行学习。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014" y="122133"/>
            <a:ext cx="6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课堂教学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AE7D90-C88B-4C8F-A96B-0CC76109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1916706"/>
            <a:ext cx="2695951" cy="480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49BE44-ADC4-4865-91D8-2222FFDF0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64" y="1916706"/>
            <a:ext cx="2271568" cy="480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21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45480" y="307241"/>
            <a:ext cx="4311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网络教学平台</a:t>
            </a:r>
          </a:p>
        </p:txBody>
      </p:sp>
      <p:sp>
        <p:nvSpPr>
          <p:cNvPr id="10" name="椭圆 9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DE1F69-633E-4F0E-A07E-70200A3682FF}"/>
              </a:ext>
            </a:extLst>
          </p:cNvPr>
          <p:cNvSpPr txBox="1"/>
          <p:nvPr/>
        </p:nvSpPr>
        <p:spPr>
          <a:xfrm>
            <a:off x="394335" y="974725"/>
            <a:ext cx="9911715" cy="24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en-US" altLang="zh-CN" dirty="0"/>
              <a:t>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/>
              </a:rPr>
              <a:t>http://wsyu.fanya.chaoxing.com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按钮，输入账号（教师工号）和初始密码（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s654321s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如果登录遇到问题，可加入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QQ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群咨询：群名“武昌首义学院课程建设群”，群号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323935019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8FE813-45AA-4A64-8E65-A34BA5CA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60505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C13B71B-6074-4ABE-B11C-18FDD4472852}"/>
              </a:ext>
            </a:extLst>
          </p:cNvPr>
          <p:cNvSpPr txBox="1"/>
          <p:nvPr/>
        </p:nvSpPr>
        <p:spPr>
          <a:xfrm>
            <a:off x="394335" y="3121019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7A2A8B-9FD5-4204-9312-C54D54419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89" y="3660504"/>
            <a:ext cx="4956518" cy="2131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14" y="706908"/>
            <a:ext cx="9544386" cy="681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、手机直播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适用于需要人出镜的场合，您可以在讲课时架设一部手机，给学生同步授课，结束后支持回看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014" y="122133"/>
            <a:ext cx="6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异地同步教学</a:t>
            </a:r>
          </a:p>
        </p:txBody>
      </p:sp>
      <p:grpSp>
        <p:nvGrpSpPr>
          <p:cNvPr id="12" name="组 12">
            <a:extLst>
              <a:ext uri="{FF2B5EF4-FFF2-40B4-BE49-F238E27FC236}">
                <a16:creationId xmlns:a16="http://schemas.microsoft.com/office/drawing/2014/main" id="{CE626EB1-BDF5-4D5F-A89D-58E44D72C3E5}"/>
              </a:ext>
            </a:extLst>
          </p:cNvPr>
          <p:cNvGrpSpPr/>
          <p:nvPr/>
        </p:nvGrpSpPr>
        <p:grpSpPr>
          <a:xfrm>
            <a:off x="4309586" y="1621532"/>
            <a:ext cx="2497657" cy="5236468"/>
            <a:chOff x="4309586" y="1621532"/>
            <a:chExt cx="2497657" cy="5236468"/>
          </a:xfrm>
        </p:grpSpPr>
        <p:pic>
          <p:nvPicPr>
            <p:cNvPr id="15" name="Picture 3" descr="https://p.ananas.chaoxing.com/star3/origin/9fb9bed83062c827cd7867073189d2b5.png">
              <a:extLst>
                <a:ext uri="{FF2B5EF4-FFF2-40B4-BE49-F238E27FC236}">
                  <a16:creationId xmlns:a16="http://schemas.microsoft.com/office/drawing/2014/main" id="{5714DD4A-01F7-48B0-A8C1-8953C32B2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586" y="1621532"/>
              <a:ext cx="2497657" cy="523646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4287288-3F79-47F5-827C-BB58A3C8437B}"/>
                </a:ext>
              </a:extLst>
            </p:cNvPr>
            <p:cNvSpPr/>
            <p:nvPr/>
          </p:nvSpPr>
          <p:spPr>
            <a:xfrm>
              <a:off x="6251663" y="3273133"/>
              <a:ext cx="484909" cy="4294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1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14" y="706908"/>
            <a:ext cx="11255740" cy="1616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、电脑直播客户端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电脑端下载地址：</a:t>
            </a:r>
            <a:r>
              <a:rPr lang="en-US" altLang="zh-CN" sz="1800" dirty="0">
                <a:hlinkClick r:id="rId2"/>
              </a:rPr>
              <a:t>http://apps.chaoxing.com/d/app/170.html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适用于需要人和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都出镜的场合，您可以用电脑授课时直播，可以和学生文字或语音互动，结束后支持回看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014" y="122133"/>
            <a:ext cx="6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异地同步教学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4DD660-087D-485E-84FF-D8DE6E4E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64" y="2701699"/>
            <a:ext cx="3007249" cy="18779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55FDCD-E0E9-49D5-A1F1-25E541E6F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12" y="2415773"/>
            <a:ext cx="4969198" cy="28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14" y="706908"/>
            <a:ext cx="11163972" cy="10883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、同步课堂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老师需在手机端发起，学生可以在手机或电脑端参与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适用于需要声音和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的场合，结束后可自动保存为速课，方便回看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014" y="122133"/>
            <a:ext cx="658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异地同步教学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33AC0C-90E4-40CA-B5E1-B4D2E5C17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90" y="1934597"/>
            <a:ext cx="2271568" cy="480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DF50D2-AB3E-46D3-B2D1-733D57E3D832}"/>
              </a:ext>
            </a:extLst>
          </p:cNvPr>
          <p:cNvSpPr/>
          <p:nvPr/>
        </p:nvSpPr>
        <p:spPr>
          <a:xfrm>
            <a:off x="3514987" y="3858936"/>
            <a:ext cx="486562" cy="436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669523-3C22-4650-BD89-BA8B3A367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98" y="1934597"/>
            <a:ext cx="2700715" cy="480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51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第四步：学生自主学习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36" y="652938"/>
            <a:ext cx="7683392" cy="9368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网络教学平台登录成功后，在个人学习空间中学习网络课程；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学习资料老师已提前上传至平台课程中，按照老师的教学计划完成线上学习；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036" y="16369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电脑端学习网课</a:t>
            </a:r>
          </a:p>
        </p:txBody>
      </p:sp>
      <p:sp>
        <p:nvSpPr>
          <p:cNvPr id="10" name="矩形 9"/>
          <p:cNvSpPr/>
          <p:nvPr/>
        </p:nvSpPr>
        <p:spPr>
          <a:xfrm>
            <a:off x="10446327" y="-5579"/>
            <a:ext cx="174567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学生学习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1685312"/>
            <a:ext cx="10836322" cy="49679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36" y="458640"/>
            <a:ext cx="7683392" cy="1244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章节中的任务点完成后会变成绿色；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通知、作业、考试等学习活动单击导航栏相应内容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036" y="16080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电脑端学习网课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6" y="1619852"/>
            <a:ext cx="10795266" cy="517673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0446327" y="-5579"/>
            <a:ext cx="174567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学生学习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898" y="497717"/>
            <a:ext cx="12010029" cy="994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数据和电脑端同步；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任务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中参与老师发起的线上活动；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中学习已上传的学习资料；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中获取拓展资料和学习记录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292" y="688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端学习网课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2" descr="https://p.ananas.chaoxing.com/star3/origin/d25ac388ec0127619742f1fd3236a6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" y="1574050"/>
            <a:ext cx="2490701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50" y="1574049"/>
            <a:ext cx="2553038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809" y="1574049"/>
            <a:ext cx="2481153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539" y="1574049"/>
            <a:ext cx="2509682" cy="5193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0446327" y="-5579"/>
            <a:ext cx="174567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学生学习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第五步：作业考核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2098" y="537845"/>
            <a:ext cx="7646784" cy="681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客观题系统自动批阅，主观题老师批阅；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8580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电脑端发布作业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90" y="1218846"/>
            <a:ext cx="10866783" cy="55036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401" y="830232"/>
            <a:ext cx="7646784" cy="681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新建作业支持从题库中直接调用题目；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1" y="1670887"/>
            <a:ext cx="11481428" cy="488644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1" y="204872"/>
            <a:ext cx="3554896" cy="1466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64071" y="8580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电脑端发布作业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92480" y="1121063"/>
            <a:ext cx="11257280" cy="171537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在个人空间选择“课程”栏目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本学期要开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的课程点击激活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选择生成新课程或者是从自己已有课程复制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br>
              <a:rPr lang="zh-CN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直接生成新课程：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没有课程资料的空课</a:t>
            </a:r>
            <a: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b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从已有课程复制数据：复制已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建好</a:t>
            </a:r>
            <a: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课程的所有课程教学内容。</a:t>
            </a:r>
            <a:b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生成之后您教学班的学生会自动导入您的课程班级中； </a:t>
            </a:r>
            <a:b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0025" y="198756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19875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电脑端激活课程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982345" y="3006977"/>
            <a:ext cx="4654367" cy="370268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64259" y="2998087"/>
            <a:ext cx="5274310" cy="37026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50" y="529350"/>
            <a:ext cx="10250968" cy="681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支持编辑发布后的题目自动保存到题库，也可从题库选题创建作业或者编辑好的作业库直接发布；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8580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手机端发布作业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/>
          <a:stretch>
            <a:fillRect/>
          </a:stretch>
        </p:blipFill>
        <p:spPr>
          <a:xfrm>
            <a:off x="8990060" y="1218846"/>
            <a:ext cx="2635960" cy="554405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>
            <a:fillRect/>
          </a:stretch>
        </p:blipFill>
        <p:spPr>
          <a:xfrm>
            <a:off x="3221318" y="1218846"/>
            <a:ext cx="2653739" cy="55639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/>
          <a:stretch>
            <a:fillRect/>
          </a:stretch>
        </p:blipFill>
        <p:spPr>
          <a:xfrm>
            <a:off x="6104040" y="1218846"/>
            <a:ext cx="2657037" cy="55639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>
          <a:xfrm>
            <a:off x="320050" y="1218846"/>
            <a:ext cx="2672285" cy="55639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737325" y="2527144"/>
            <a:ext cx="484909" cy="429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72862" y="1218846"/>
            <a:ext cx="366138" cy="346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90544" y="1565564"/>
            <a:ext cx="670533" cy="334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6545" y="5167746"/>
            <a:ext cx="914400" cy="1615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第六步：督学管理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3453" y="16471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电脑端统计数据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922369"/>
            <a:ext cx="9425111" cy="5837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899" y="497717"/>
            <a:ext cx="7646784" cy="994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数据和电脑端同步；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统计页面最上方下拉选择班级查看数据；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071" y="682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手机端统计数据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/>
          <a:stretch>
            <a:fillRect/>
          </a:stretch>
        </p:blipFill>
        <p:spPr>
          <a:xfrm>
            <a:off x="645199" y="1600351"/>
            <a:ext cx="2485714" cy="52087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"/>
          <a:stretch>
            <a:fillRect/>
          </a:stretch>
        </p:blipFill>
        <p:spPr>
          <a:xfrm>
            <a:off x="9028988" y="1587096"/>
            <a:ext cx="2485714" cy="52087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/>
          <a:stretch>
            <a:fillRect/>
          </a:stretch>
        </p:blipFill>
        <p:spPr>
          <a:xfrm>
            <a:off x="6229010" y="1587097"/>
            <a:ext cx="2475452" cy="52087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/>
          <a:stretch>
            <a:fillRect/>
          </a:stretch>
        </p:blipFill>
        <p:spPr>
          <a:xfrm>
            <a:off x="3455536" y="1600350"/>
            <a:ext cx="2475453" cy="52087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35619" y="964646"/>
            <a:ext cx="11257280" cy="83465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单击课程封面进入首页，点击导航栏中的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核查学生数据顺利导入；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如学生数据和教务系统一致，恭喜您已完成课程激活工作！</a:t>
            </a:r>
            <a:b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0025" y="198756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345" y="19875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电脑端激活课程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030143" y="1666568"/>
            <a:ext cx="10068232" cy="4836347"/>
            <a:chOff x="1030143" y="1666568"/>
            <a:chExt cx="10068232" cy="483634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143" y="1666568"/>
              <a:ext cx="10068232" cy="483634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5486" y="3401117"/>
              <a:ext cx="810202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7761" y="180975"/>
            <a:ext cx="5593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下载安装学习通APP并登录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电脑端创建的课程会同步到学习通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570" y="1399310"/>
            <a:ext cx="3008739" cy="132353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扫描下方二维码或在手机应用市场中搜索“学习通”进行下载。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2050" name="Picture 2" descr="https://p.ananas.chaoxing.com/star3/origin/80d35a6d4bd48579434f9f3e01d64a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8" y="3158021"/>
            <a:ext cx="2514358" cy="24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/>
          <p:cNvSpPr/>
          <p:nvPr/>
        </p:nvSpPr>
        <p:spPr>
          <a:xfrm>
            <a:off x="183115" y="18097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" name="标题 11">
            <a:extLst>
              <a:ext uri="{FF2B5EF4-FFF2-40B4-BE49-F238E27FC236}">
                <a16:creationId xmlns:a16="http://schemas.microsoft.com/office/drawing/2014/main" id="{DE9ADC2B-919C-4DA5-BB66-36A99E18A81C}"/>
              </a:ext>
            </a:extLst>
          </p:cNvPr>
          <p:cNvSpPr>
            <a:spLocks noGrp="1"/>
          </p:cNvSpPr>
          <p:nvPr/>
        </p:nvSpPr>
        <p:spPr>
          <a:xfrm>
            <a:off x="4375891" y="1278013"/>
            <a:ext cx="7706618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页面，选择“新用户注册”，输入手机号获取验证码并设置自己的密码，然后填写武昌工学院、输入自己的工号、姓名进行信息验证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（注意：信息验证一定不可跳过，必须写全称，不能使用简写或具体到学院）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299DA-735E-49A2-8D5C-857D8D95E400}"/>
              </a:ext>
            </a:extLst>
          </p:cNvPr>
          <p:cNvSpPr txBox="1"/>
          <p:nvPr/>
        </p:nvSpPr>
        <p:spPr>
          <a:xfrm>
            <a:off x="4375891" y="2267978"/>
            <a:ext cx="7086442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2707DD-D663-46CC-8E46-400BCC59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51" y="315119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CEA459-68E0-4E88-A1E2-AF1E840D14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9976" y="315119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E994-2E1F-477D-BCF8-DE4BCBEBB6B0}"/>
              </a:ext>
            </a:extLst>
          </p:cNvPr>
          <p:cNvGrpSpPr/>
          <p:nvPr/>
        </p:nvGrpSpPr>
        <p:grpSpPr>
          <a:xfrm>
            <a:off x="9410736" y="3158021"/>
            <a:ext cx="2214245" cy="3494405"/>
            <a:chOff x="9820275" y="3322320"/>
            <a:chExt cx="2214245" cy="349440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93FF266-6EAC-4395-A5CB-E7CD8F78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2A27D6-718E-4258-BE4B-49FFC710BF50}"/>
                </a:ext>
              </a:extLst>
            </p:cNvPr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武昌工学院</a:t>
              </a:r>
              <a:endParaRPr lang="zh-CN" altLang="en-US" sz="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7093" y="3127405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endParaRPr lang="zh-CN" altLang="en-US" sz="4400" dirty="0"/>
          </a:p>
        </p:txBody>
      </p:sp>
      <p:sp>
        <p:nvSpPr>
          <p:cNvPr id="4" name="标题 1"/>
          <p:cNvSpPr txBox="1"/>
          <p:nvPr/>
        </p:nvSpPr>
        <p:spPr>
          <a:xfrm>
            <a:off x="457199" y="2419393"/>
            <a:ext cx="11244263" cy="132556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第一步：上传资料完善课程（请在电脑端完成）</a:t>
            </a:r>
          </a:p>
        </p:txBody>
      </p:sp>
      <p:sp>
        <p:nvSpPr>
          <p:cNvPr id="5" name="矩形 4"/>
          <p:cNvSpPr/>
          <p:nvPr/>
        </p:nvSpPr>
        <p:spPr>
          <a:xfrm>
            <a:off x="376823" y="237897"/>
            <a:ext cx="675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网络教学平台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学习通“网课六步教学法”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35619" y="964646"/>
            <a:ext cx="11257280" cy="83465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助教和教师团队的区别在于助教可以是学生；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助教的权限由建课老师自行设置；</a:t>
            </a:r>
            <a:b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619" y="19171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电脑端添加教师团队或助教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8" y="1674841"/>
            <a:ext cx="11756381" cy="51176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88" y="2264775"/>
            <a:ext cx="3293190" cy="324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给您的课程找个帮手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919" y="17954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电脑端上传</a:t>
            </a:r>
            <a:r>
              <a:rPr kumimoji="1"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资料至个人超星云盘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7956" y="871866"/>
            <a:ext cx="11448517" cy="8059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电脑端和学习通的云盘数据互通，上传在云盘中的资料可以随时调用至章节、资料、学习通群聊、教案等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9" y="1785410"/>
            <a:ext cx="7930446" cy="47271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9985" y="2302316"/>
            <a:ext cx="3357583" cy="369331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云盘按章节知识点建文件夹，方便查找。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支持的资源格式：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文档、视频、音频、图片等资源主流格式；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资源大小限制（建议）：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视频、音频资源不超过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200M</a:t>
            </a: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文档资源不超过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30M</a:t>
            </a:r>
          </a:p>
          <a:p>
            <a:pPr marL="107950"/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减少转码等待时间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439" y="682591"/>
            <a:ext cx="5254090" cy="11556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①利用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录屏或其他录屏工具制作教学视频；</a:t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②上传准备好的视频、文档完善网络课程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439" y="1813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电脑端编辑课程章节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64" y="1838280"/>
            <a:ext cx="9607254" cy="47901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8557147" y="-5579"/>
            <a:ext cx="36348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上传资料完善课程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1659</Words>
  <Application>Microsoft Office PowerPoint</Application>
  <PresentationFormat>宽屏</PresentationFormat>
  <Paragraphs>118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DengXian</vt:lpstr>
      <vt:lpstr>微软雅黑</vt:lpstr>
      <vt:lpstr>Arial</vt:lpstr>
      <vt:lpstr>Calibri</vt:lpstr>
      <vt:lpstr>Calibri Light</vt:lpstr>
      <vt:lpstr>Office 主题</vt:lpstr>
      <vt:lpstr>武昌首义学院超星平台操作手册</vt:lpstr>
      <vt:lpstr>PowerPoint 演示文稿</vt:lpstr>
      <vt:lpstr>①在个人空间选择“课程”栏目，选择本学期要开的课程点击激活； ②选择生成新课程或者是从自己已有课程复制；     直接生成新课程：没有课程资料的空课。     从已有课程复制数据：复制已建好课程的所有课程教学内容。 ③ 生成之后您教学班的学生会自动导入您的课程班级中；  </vt:lpstr>
      <vt:lpstr>④ 单击课程封面进入首页，点击导航栏中的【管理】核查学生数据顺利导入；     如学生数据和教务系统一致，恭喜您已完成课程激活工作！ </vt:lpstr>
      <vt:lpstr>扫描下方二维码或在手机应用市场中搜索“学习通”进行下载。</vt:lpstr>
      <vt:lpstr>PowerPoint 演示文稿</vt:lpstr>
      <vt:lpstr>助教和教师团队的区别在于助教可以是学生； 助教的权限由建课老师自行设置； </vt:lpstr>
      <vt:lpstr>电脑端和学习通的云盘数据互通，上传在云盘中的资料可以随时调用至章节、资料、学习通群聊、教案等； </vt:lpstr>
      <vt:lpstr>①利用PPT录屏或其他录屏工具制作教学视频； ②上传准备好的视频、文档完善网络课程;</vt:lpstr>
      <vt:lpstr>①利用PPT录屏或其他录屏工具制作教学视频； ②上传准备好的视频、文档完善网络课程;</vt:lpstr>
      <vt:lpstr>①利用PPT录屏或其他录屏工具制作教学视频； ②上传准备好的视频、文档完善网络课程;</vt:lpstr>
      <vt:lpstr>①智能导入功能帮助老师快速创建题库； ②上传word版测验题（含答案），系统自动识别，导入题库；</vt:lpstr>
      <vt:lpstr>① 课程自带共享资料区，上传到资料区的资料学生都可以看到（可设置是否允许下载）； ② 资料格式不限：文档、视频、图片、音频、链接等等；</vt:lpstr>
      <vt:lpstr>Step1：在我—课程中找已激活的课程，进入需要编辑的章节； step2：单击编辑，左下角加号支持多种形式的资料上传； 保存在手机上的资料，选择用其他方式打开里面找到学习通，可以【保存到云盘】； </vt:lpstr>
      <vt:lpstr>PowerPoint 演示文稿</vt:lpstr>
      <vt:lpstr>教学计划、学习任务以通知的形式发给学生；</vt:lpstr>
      <vt:lpstr>数据和电脑端同步； 手机端发布通知可多种渠道设置未读提醒；</vt:lpstr>
      <vt:lpstr>PowerPoint 演示文稿</vt:lpstr>
      <vt:lpstr>课堂上，老师可以对教案里的PPT进行投屏，并用手机控制PPT的翻页。也可以发起签到、投票、选人、抢答、主题讨论、随堂练习、问卷等课堂活动，及时收集学生的学习反馈。还可以将视频、图片、文档等资源通过手机投在大屏上，或发送给学生进行学习。</vt:lpstr>
      <vt:lpstr>1、手机直播 适用于需要人出镜的场合，您可以在讲课时架设一部手机，给学生同步授课，结束后支持回看</vt:lpstr>
      <vt:lpstr>2、电脑直播客户端 电脑端下载地址：http://apps.chaoxing.com/d/app/170.html 适用于需要人和ppt都出镜的场合，您可以用电脑授课时直播，可以和学生文字或语音互动，结束后支持回看</vt:lpstr>
      <vt:lpstr>3、同步课堂 老师需在手机端发起，学生可以在手机或电脑端参与 适用于需要声音和ppt的场合，结束后可自动保存为速课，方便回看</vt:lpstr>
      <vt:lpstr>PowerPoint 演示文稿</vt:lpstr>
      <vt:lpstr>网络教学平台登录成功后，在个人学习空间中学习网络课程； 学习资料老师已提前上传至平台课程中，按照老师的教学计划完成线上学习；</vt:lpstr>
      <vt:lpstr>章节中的任务点完成后会变成绿色； 通知、作业、考试等学习活动单击导航栏相应内容</vt:lpstr>
      <vt:lpstr>数据和电脑端同步； 【任务】中参与老师发起的线上活动；【章节】中学习已上传的学习资料；【更多】中获取拓展资料和学习记录</vt:lpstr>
      <vt:lpstr>PowerPoint 演示文稿</vt:lpstr>
      <vt:lpstr>客观题系统自动批阅，主观题老师批阅；</vt:lpstr>
      <vt:lpstr>新建作业支持从题库中直接调用题目；</vt:lpstr>
      <vt:lpstr>支持编辑发布后的题目自动保存到题库，也可从题库选题创建作业或者编辑好的作业库直接发布；</vt:lpstr>
      <vt:lpstr>PowerPoint 演示文稿</vt:lpstr>
      <vt:lpstr>PowerPoint 演示文稿</vt:lpstr>
      <vt:lpstr>数据和电脑端同步； 统计页面最上方下拉选择班级查看数据；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叶 修</cp:lastModifiedBy>
  <cp:revision>286</cp:revision>
  <dcterms:created xsi:type="dcterms:W3CDTF">2019-11-05T05:20:00Z</dcterms:created>
  <dcterms:modified xsi:type="dcterms:W3CDTF">2021-08-23T03:07:54Z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